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Изображение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Текст заголовка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7557003" y="-416252"/>
            <a:ext cx="1270001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76199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Колебание цепочек"/>
          <p:cNvSpPr txBox="1"/>
          <p:nvPr/>
        </p:nvSpPr>
        <p:spPr>
          <a:xfrm>
            <a:off x="2533788" y="4256745"/>
            <a:ext cx="407642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Колебание цепочек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Этап II"/>
          <p:cNvSpPr txBox="1"/>
          <p:nvPr/>
        </p:nvSpPr>
        <p:spPr>
          <a:xfrm>
            <a:off x="4038627" y="4735535"/>
            <a:ext cx="10430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237" sz="19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Этап 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Описание модел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sp>
        <p:nvSpPr>
          <p:cNvPr id="157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,…"/>
          <p:cNvSpPr txBox="1"/>
          <p:nvPr/>
        </p:nvSpPr>
        <p:spPr>
          <a:xfrm>
            <a:off x="291057" y="1123237"/>
            <a:ext cx="8026543" cy="289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B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d</m:t>
                    </m:r>
                  </m:den>
                </m:f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0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</m:rad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30" y="1517517"/>
            <a:ext cx="3416712" cy="210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Рис. 1. Гармоники"/>
          <p:cNvSpPr txBox="1"/>
          <p:nvPr/>
        </p:nvSpPr>
        <p:spPr>
          <a:xfrm>
            <a:off x="5719863" y="3796575"/>
            <a:ext cx="3221845" cy="2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1. Гармоники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odelica. Построение модели"/>
          <p:cNvSpPr txBox="1"/>
          <p:nvPr/>
        </p:nvSpPr>
        <p:spPr>
          <a:xfrm>
            <a:off x="1429312" y="4282649"/>
            <a:ext cx="626169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Построение модели</a:t>
            </a:r>
          </a:p>
        </p:txBody>
      </p:sp>
      <p:pic>
        <p:nvPicPr>
          <p:cNvPr id="16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Modelica. Скрипт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Скрипт</a:t>
            </a:r>
          </a:p>
        </p:txBody>
      </p:sp>
      <p:sp>
        <p:nvSpPr>
          <p:cNvPr id="17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2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0" t="0" r="13554" b="0"/>
          <a:stretch>
            <a:fillRect/>
          </a:stretch>
        </p:blipFill>
        <p:spPr>
          <a:xfrm>
            <a:off x="1219398" y="1121251"/>
            <a:ext cx="6705094" cy="3347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Modelic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Модель(1)</a:t>
            </a:r>
          </a:p>
        </p:txBody>
      </p:sp>
      <p:sp>
        <p:nvSpPr>
          <p:cNvPr id="178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9" name="MO.plot-01.png" descr="MO.plot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381" y="913510"/>
            <a:ext cx="7489238" cy="331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Рис. 2. Modelica. Гармоника (l = 1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2. Modelica. Гармоника (l = 1)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Modelic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Модель(2)</a:t>
            </a:r>
          </a:p>
        </p:txBody>
      </p:sp>
      <p:sp>
        <p:nvSpPr>
          <p:cNvPr id="18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7" name="MO.plot-02.png" descr="MO.plot-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710" y="911441"/>
            <a:ext cx="7498580" cy="33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Рис. 3. Modelica. Гармоника (l = 2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3. Modelica. Гармоника (l = 2)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Modelic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Модель(3)</a:t>
            </a:r>
          </a:p>
        </p:txBody>
      </p:sp>
      <p:sp>
        <p:nvSpPr>
          <p:cNvPr id="194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MO.plot-03.png" descr="MO.plot-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582" y="861787"/>
            <a:ext cx="7722836" cy="341992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Рис. 4. Modelica. Гармоника (l = 3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4. Modelica. Гармоника (l = 3)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Julia.Построение модели"/>
          <p:cNvSpPr txBox="1"/>
          <p:nvPr/>
        </p:nvSpPr>
        <p:spPr>
          <a:xfrm>
            <a:off x="1908114" y="4343608"/>
            <a:ext cx="532777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Julia.Построение модели</a:t>
            </a:r>
          </a:p>
        </p:txBody>
      </p:sp>
      <p:pic>
        <p:nvPicPr>
          <p:cNvPr id="20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Julia. Скрипт (1)"/>
          <p:cNvSpPr txBox="1"/>
          <p:nvPr/>
        </p:nvSpPr>
        <p:spPr>
          <a:xfrm>
            <a:off x="1980126" y="-1616"/>
            <a:ext cx="653143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(1)</a:t>
            </a:r>
          </a:p>
        </p:txBody>
      </p:sp>
      <p:sp>
        <p:nvSpPr>
          <p:cNvPr id="207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3577" y="627101"/>
            <a:ext cx="5036846" cy="388929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Рис. 5. Julia. Скрипт. Объявления начальных данных. Написание вспомогательных функций"/>
          <p:cNvSpPr txBox="1"/>
          <p:nvPr/>
        </p:nvSpPr>
        <p:spPr>
          <a:xfrm>
            <a:off x="2493631" y="4592316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Объявления начальных данных. Написание вспомогательных функций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Julia. Скрипт (2)"/>
          <p:cNvSpPr txBox="1"/>
          <p:nvPr/>
        </p:nvSpPr>
        <p:spPr>
          <a:xfrm>
            <a:off x="2049203" y="-18885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(2)</a:t>
            </a:r>
          </a:p>
        </p:txBody>
      </p:sp>
      <p:sp>
        <p:nvSpPr>
          <p:cNvPr id="215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1751" y="568995"/>
            <a:ext cx="4440498" cy="400551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Рис. 5. Julia. Скрипт. Построение гармоник в момент времени t = 0"/>
          <p:cNvSpPr txBox="1"/>
          <p:nvPr/>
        </p:nvSpPr>
        <p:spPr>
          <a:xfrm>
            <a:off x="2493631" y="4609585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Построение гармоник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080" y="464856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Julia. Скрипт (3)"/>
          <p:cNvSpPr txBox="1"/>
          <p:nvPr/>
        </p:nvSpPr>
        <p:spPr>
          <a:xfrm>
            <a:off x="2118279" y="15654"/>
            <a:ext cx="653143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Скрипт (3)</a:t>
            </a:r>
          </a:p>
        </p:txBody>
      </p:sp>
      <p:sp>
        <p:nvSpPr>
          <p:cNvPr id="223" name="Номер слайда"/>
          <p:cNvSpPr txBox="1"/>
          <p:nvPr>
            <p:ph type="sldNum" sz="quarter" idx="4294967295"/>
          </p:nvPr>
        </p:nvSpPr>
        <p:spPr>
          <a:xfrm>
            <a:off x="8054864" y="4382382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57309" y="597030"/>
            <a:ext cx="4429382" cy="407382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Рис. 5. Julia. Скрипт. Построение анимации — колебания гармоник"/>
          <p:cNvSpPr txBox="1"/>
          <p:nvPr/>
        </p:nvSpPr>
        <p:spPr>
          <a:xfrm>
            <a:off x="2493631" y="4652758"/>
            <a:ext cx="4156738" cy="46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5. Julia. Скрипт. Построение анимации — колебания гармоник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Группа НФИбд-01-20:…"/>
          <p:cNvSpPr txBox="1"/>
          <p:nvPr>
            <p:ph type="subTitle" sz="quarter" idx="1"/>
          </p:nvPr>
        </p:nvSpPr>
        <p:spPr>
          <a:xfrm>
            <a:off x="267850" y="1330755"/>
            <a:ext cx="3423143" cy="2481990"/>
          </a:xfrm>
          <a:prstGeom prst="rect">
            <a:avLst/>
          </a:prstGeom>
        </p:spPr>
        <p:txBody>
          <a:bodyPr/>
          <a:lstStyle/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НФИбд-01-20:</a:t>
            </a:r>
          </a:p>
          <a:p>
            <a:pPr marL="175521" indent="-175521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»"/>
              <a:defRPr sz="163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Михаил Ким       1032201664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Ильин Андрей    1032201656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Юрий Кузнецов  1032200533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Аббас Майсаров 1032200530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Егор Логинов     1032201661</a:t>
            </a: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НФИбд-02-20: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Улугбек Ибрагимов 1032204510</a:t>
            </a:r>
          </a:p>
        </p:txBody>
      </p:sp>
      <p:sp>
        <p:nvSpPr>
          <p:cNvPr id="10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Докладчик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Докладчики</a:t>
            </a:r>
          </a:p>
        </p:txBody>
      </p:sp>
      <p:sp>
        <p:nvSpPr>
          <p:cNvPr id="10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8357" y="900942"/>
            <a:ext cx="4726768" cy="3341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Juli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Модель(1)</a:t>
            </a:r>
          </a:p>
        </p:txBody>
      </p:sp>
      <p:sp>
        <p:nvSpPr>
          <p:cNvPr id="23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" name="JL.plot01.png" descr="JL.plot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381" y="1013468"/>
            <a:ext cx="7931238" cy="396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Juli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Модель(2)</a:t>
            </a:r>
          </a:p>
        </p:txBody>
      </p:sp>
      <p:sp>
        <p:nvSpPr>
          <p:cNvPr id="238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9" name="JL.plot02.png" descr="JL.plot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0519" y="1059466"/>
            <a:ext cx="3915967" cy="391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JL.plot03.png" descr="JL.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9788" y="1059466"/>
            <a:ext cx="3915966" cy="3915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4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Juli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Модель(3)</a:t>
            </a:r>
          </a:p>
        </p:txBody>
      </p:sp>
      <p:sp>
        <p:nvSpPr>
          <p:cNvPr id="24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7" name="JL.anim01.gif" descr="JL.anim0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703" y="1067498"/>
            <a:ext cx="3852853" cy="385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JL.anim02.gif" descr="JL.anim02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907" y="1001810"/>
            <a:ext cx="3984229" cy="3984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Вывод"/>
          <p:cNvSpPr txBox="1"/>
          <p:nvPr/>
        </p:nvSpPr>
        <p:spPr>
          <a:xfrm>
            <a:off x="3895552" y="4325822"/>
            <a:ext cx="132921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pic>
        <p:nvPicPr>
          <p:cNvPr id="25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Вывод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sp>
        <p:nvSpPr>
          <p:cNvPr id="259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Реализовали модель гармонической цепочки на языках Julia и Modelica."/>
          <p:cNvSpPr txBox="1"/>
          <p:nvPr/>
        </p:nvSpPr>
        <p:spPr>
          <a:xfrm>
            <a:off x="558729" y="2598564"/>
            <a:ext cx="8026542" cy="366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Реализовали модель гармонической цепочки на языках Julia и Modelica.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Вводная часть"/>
          <p:cNvSpPr txBox="1"/>
          <p:nvPr/>
        </p:nvSpPr>
        <p:spPr>
          <a:xfrm>
            <a:off x="3019482" y="4213572"/>
            <a:ext cx="30813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Вводная часть</a:t>
            </a:r>
          </a:p>
        </p:txBody>
      </p:sp>
      <p:pic>
        <p:nvPicPr>
          <p:cNvPr id="11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Актуальност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Актуальность</a:t>
            </a:r>
          </a:p>
        </p:txBody>
      </p:sp>
      <p:sp>
        <p:nvSpPr>
          <p:cNvPr id="117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Колебания встречаются в большинстве природных явлений.…"/>
          <p:cNvSpPr txBox="1"/>
          <p:nvPr/>
        </p:nvSpPr>
        <p:spPr>
          <a:xfrm>
            <a:off x="558729" y="1804302"/>
            <a:ext cx="8026542" cy="153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Колебания встречаются в большинстве природных явлений. 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 помощью колебания гармонических цепочек в частности изучаются: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механические свойства материалов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распространение волн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исследование фазовых переходов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Объект и предмет исследования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Объект и предмет исследования</a:t>
            </a:r>
          </a:p>
        </p:txBody>
      </p:sp>
      <p:sp>
        <p:nvSpPr>
          <p:cNvPr id="124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5" name="Колебание цепочек…"/>
          <p:cNvSpPr txBox="1"/>
          <p:nvPr/>
        </p:nvSpPr>
        <p:spPr>
          <a:xfrm>
            <a:off x="558729" y="2096402"/>
            <a:ext cx="8026542" cy="95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Колебание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Гармоническая цепочка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Модель колебания гармонических цепочек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Цел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Цель</a:t>
            </a:r>
          </a:p>
        </p:txBody>
      </p:sp>
      <p:sp>
        <p:nvSpPr>
          <p:cNvPr id="131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Построить модель гармонических цепочек."/>
          <p:cNvSpPr txBox="1"/>
          <p:nvPr/>
        </p:nvSpPr>
        <p:spPr>
          <a:xfrm>
            <a:off x="558729" y="2388502"/>
            <a:ext cx="8026542" cy="366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Построить модель гармонических цепочек.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Задач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38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" name="Написать программу, моделирующую поведение цепочки из N частиц. (параметры m = 1, k = 1, d = 1) вместе с начальными условиями в виде гармоник с номерами  ."/>
          <p:cNvSpPr txBox="1"/>
          <p:nvPr/>
        </p:nvSpPr>
        <p:spPr>
          <a:xfrm>
            <a:off x="558729" y="2071821"/>
            <a:ext cx="8026542" cy="99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0031" indent="-250031" algn="just">
              <a:buSzPct val="50000"/>
              <a:buBlip>
                <a:blip r:embed="rId5"/>
              </a:buBlip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Написать программу, моделирующую поведение цепочки из N частиц. (параметры m = 1, k = 1, d = 1) вместе с начальными условиями в виде гармоник с номерами </a:t>
            </a:r>
            <a14:m>
              <m:oMath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bar>
                  <m:barPr>
                    <m:ctrlP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1,3</m:t>
                    </m:r>
                  </m:e>
                </m:bar>
              </m:oMath>
            </a14:m>
            <a:r>
              <a:t>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Материалы и методы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Материалы и методы</a:t>
            </a:r>
          </a:p>
        </p:txBody>
      </p:sp>
      <p:sp>
        <p:nvSpPr>
          <p:cNvPr id="14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…"/>
          <p:cNvSpPr txBox="1"/>
          <p:nvPr/>
        </p:nvSpPr>
        <p:spPr>
          <a:xfrm>
            <a:off x="558729" y="1404952"/>
            <a:ext cx="8026542" cy="275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 sz="1866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8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rPr>
              <a:t>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 </a:t>
            </a:r>
            <a:endParaRPr sz="1800">
              <a:solidFill>
                <a:srgbClr val="27373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программирования </a:t>
            </a:r>
            <a:r>
              <a:t>Julia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Интерактивный блокнот Pluto.jl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моделирования Modelica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Программное обеспечение OpenModelica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Описание модели"/>
          <p:cNvSpPr txBox="1"/>
          <p:nvPr/>
        </p:nvSpPr>
        <p:spPr>
          <a:xfrm>
            <a:off x="2510551" y="4343608"/>
            <a:ext cx="412289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pic>
        <p:nvPicPr>
          <p:cNvPr id="15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